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sldIdLst>
    <p:sldId id="264" r:id="rId2"/>
    <p:sldId id="265" r:id="rId3"/>
    <p:sldId id="267" r:id="rId4"/>
    <p:sldId id="257" r:id="rId5"/>
    <p:sldId id="258" r:id="rId6"/>
    <p:sldId id="259" r:id="rId7"/>
    <p:sldId id="262" r:id="rId8"/>
    <p:sldId id="261" r:id="rId9"/>
    <p:sldId id="263" r:id="rId10"/>
    <p:sldId id="268" r:id="rId11"/>
    <p:sldId id="271" r:id="rId12"/>
    <p:sldId id="270" r:id="rId13"/>
  </p:sldIdLst>
  <p:sldSz cx="20094575" cy="11303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9DE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1822" y="1849820"/>
            <a:ext cx="15070931" cy="3935119"/>
          </a:xfrm>
        </p:spPr>
        <p:txBody>
          <a:bodyPr anchor="b"/>
          <a:lstStyle>
            <a:lvl1pPr algn="ctr">
              <a:defRPr sz="988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1822" y="5936692"/>
            <a:ext cx="15070931" cy="2728941"/>
          </a:xfrm>
        </p:spPr>
        <p:txBody>
          <a:bodyPr/>
          <a:lstStyle>
            <a:lvl1pPr marL="0" indent="0" algn="ctr">
              <a:buNone/>
              <a:defRPr sz="3955"/>
            </a:lvl1pPr>
            <a:lvl2pPr marL="753511" indent="0" algn="ctr">
              <a:buNone/>
              <a:defRPr sz="3296"/>
            </a:lvl2pPr>
            <a:lvl3pPr marL="1507023" indent="0" algn="ctr">
              <a:buNone/>
              <a:defRPr sz="2967"/>
            </a:lvl3pPr>
            <a:lvl4pPr marL="2260534" indent="0" algn="ctr">
              <a:buNone/>
              <a:defRPr sz="2637"/>
            </a:lvl4pPr>
            <a:lvl5pPr marL="3014045" indent="0" algn="ctr">
              <a:buNone/>
              <a:defRPr sz="2637"/>
            </a:lvl5pPr>
            <a:lvl6pPr marL="3767557" indent="0" algn="ctr">
              <a:buNone/>
              <a:defRPr sz="2637"/>
            </a:lvl6pPr>
            <a:lvl7pPr marL="4521068" indent="0" algn="ctr">
              <a:buNone/>
              <a:defRPr sz="2637"/>
            </a:lvl7pPr>
            <a:lvl8pPr marL="5274579" indent="0" algn="ctr">
              <a:buNone/>
              <a:defRPr sz="2637"/>
            </a:lvl8pPr>
            <a:lvl9pPr marL="6028091" indent="0" algn="ctr">
              <a:buNone/>
              <a:defRPr sz="263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89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9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0180" y="601780"/>
            <a:ext cx="4332893" cy="957877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502" y="601780"/>
            <a:ext cx="12747496" cy="957877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235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6009658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14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036" y="2817902"/>
            <a:ext cx="17331571" cy="4701733"/>
          </a:xfrm>
        </p:spPr>
        <p:txBody>
          <a:bodyPr anchor="b"/>
          <a:lstStyle>
            <a:lvl1pPr>
              <a:defRPr sz="988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036" y="7564116"/>
            <a:ext cx="17331571" cy="2472530"/>
          </a:xfrm>
        </p:spPr>
        <p:txBody>
          <a:bodyPr/>
          <a:lstStyle>
            <a:lvl1pPr marL="0" indent="0">
              <a:buNone/>
              <a:defRPr sz="3955">
                <a:solidFill>
                  <a:schemeClr val="tx1">
                    <a:tint val="75000"/>
                  </a:schemeClr>
                </a:solidFill>
              </a:defRPr>
            </a:lvl1pPr>
            <a:lvl2pPr marL="753511" indent="0">
              <a:buNone/>
              <a:defRPr sz="3296">
                <a:solidFill>
                  <a:schemeClr val="tx1">
                    <a:tint val="75000"/>
                  </a:schemeClr>
                </a:solidFill>
              </a:defRPr>
            </a:lvl2pPr>
            <a:lvl3pPr marL="1507023" indent="0">
              <a:buNone/>
              <a:defRPr sz="2967">
                <a:solidFill>
                  <a:schemeClr val="tx1">
                    <a:tint val="75000"/>
                  </a:schemeClr>
                </a:solidFill>
              </a:defRPr>
            </a:lvl3pPr>
            <a:lvl4pPr marL="2260534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4pPr>
            <a:lvl5pPr marL="3014045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5pPr>
            <a:lvl6pPr marL="3767557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6pPr>
            <a:lvl7pPr marL="4521068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7pPr>
            <a:lvl8pPr marL="5274579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8pPr>
            <a:lvl9pPr marL="6028091" indent="0">
              <a:buNone/>
              <a:defRPr sz="263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6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502" y="3008900"/>
            <a:ext cx="8540194" cy="71716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2879" y="3008900"/>
            <a:ext cx="8540194" cy="717165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471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119" y="601781"/>
            <a:ext cx="17331571" cy="218472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120" y="2770806"/>
            <a:ext cx="8500946" cy="1357929"/>
          </a:xfrm>
        </p:spPr>
        <p:txBody>
          <a:bodyPr anchor="b"/>
          <a:lstStyle>
            <a:lvl1pPr marL="0" indent="0">
              <a:buNone/>
              <a:defRPr sz="3955" b="1"/>
            </a:lvl1pPr>
            <a:lvl2pPr marL="753511" indent="0">
              <a:buNone/>
              <a:defRPr sz="3296" b="1"/>
            </a:lvl2pPr>
            <a:lvl3pPr marL="1507023" indent="0">
              <a:buNone/>
              <a:defRPr sz="2967" b="1"/>
            </a:lvl3pPr>
            <a:lvl4pPr marL="2260534" indent="0">
              <a:buNone/>
              <a:defRPr sz="2637" b="1"/>
            </a:lvl4pPr>
            <a:lvl5pPr marL="3014045" indent="0">
              <a:buNone/>
              <a:defRPr sz="2637" b="1"/>
            </a:lvl5pPr>
            <a:lvl6pPr marL="3767557" indent="0">
              <a:buNone/>
              <a:defRPr sz="2637" b="1"/>
            </a:lvl6pPr>
            <a:lvl7pPr marL="4521068" indent="0">
              <a:buNone/>
              <a:defRPr sz="2637" b="1"/>
            </a:lvl7pPr>
            <a:lvl8pPr marL="5274579" indent="0">
              <a:buNone/>
              <a:defRPr sz="2637" b="1"/>
            </a:lvl8pPr>
            <a:lvl9pPr marL="6028091" indent="0">
              <a:buNone/>
              <a:defRPr sz="263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120" y="4128735"/>
            <a:ext cx="8500946" cy="607274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2878" y="2770806"/>
            <a:ext cx="8542812" cy="1357929"/>
          </a:xfrm>
        </p:spPr>
        <p:txBody>
          <a:bodyPr anchor="b"/>
          <a:lstStyle>
            <a:lvl1pPr marL="0" indent="0">
              <a:buNone/>
              <a:defRPr sz="3955" b="1"/>
            </a:lvl1pPr>
            <a:lvl2pPr marL="753511" indent="0">
              <a:buNone/>
              <a:defRPr sz="3296" b="1"/>
            </a:lvl2pPr>
            <a:lvl3pPr marL="1507023" indent="0">
              <a:buNone/>
              <a:defRPr sz="2967" b="1"/>
            </a:lvl3pPr>
            <a:lvl4pPr marL="2260534" indent="0">
              <a:buNone/>
              <a:defRPr sz="2637" b="1"/>
            </a:lvl4pPr>
            <a:lvl5pPr marL="3014045" indent="0">
              <a:buNone/>
              <a:defRPr sz="2637" b="1"/>
            </a:lvl5pPr>
            <a:lvl6pPr marL="3767557" indent="0">
              <a:buNone/>
              <a:defRPr sz="2637" b="1"/>
            </a:lvl6pPr>
            <a:lvl7pPr marL="4521068" indent="0">
              <a:buNone/>
              <a:defRPr sz="2637" b="1"/>
            </a:lvl7pPr>
            <a:lvl8pPr marL="5274579" indent="0">
              <a:buNone/>
              <a:defRPr sz="2637" b="1"/>
            </a:lvl8pPr>
            <a:lvl9pPr marL="6028091" indent="0">
              <a:buNone/>
              <a:defRPr sz="263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2878" y="4128735"/>
            <a:ext cx="8542812" cy="607274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103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24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04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120" y="753533"/>
            <a:ext cx="6481023" cy="2637367"/>
          </a:xfrm>
        </p:spPr>
        <p:txBody>
          <a:bodyPr anchor="b"/>
          <a:lstStyle>
            <a:lvl1pPr>
              <a:defRPr sz="527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2811" y="1627424"/>
            <a:ext cx="10172879" cy="8032456"/>
          </a:xfrm>
        </p:spPr>
        <p:txBody>
          <a:bodyPr/>
          <a:lstStyle>
            <a:lvl1pPr>
              <a:defRPr sz="5274"/>
            </a:lvl1pPr>
            <a:lvl2pPr>
              <a:defRPr sz="4615"/>
            </a:lvl2pPr>
            <a:lvl3pPr>
              <a:defRPr sz="3955"/>
            </a:lvl3pPr>
            <a:lvl4pPr>
              <a:defRPr sz="3296"/>
            </a:lvl4pPr>
            <a:lvl5pPr>
              <a:defRPr sz="3296"/>
            </a:lvl5pPr>
            <a:lvl6pPr>
              <a:defRPr sz="3296"/>
            </a:lvl6pPr>
            <a:lvl7pPr>
              <a:defRPr sz="3296"/>
            </a:lvl7pPr>
            <a:lvl8pPr>
              <a:defRPr sz="3296"/>
            </a:lvl8pPr>
            <a:lvl9pPr>
              <a:defRPr sz="329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120" y="3390900"/>
            <a:ext cx="6481023" cy="6282062"/>
          </a:xfrm>
        </p:spPr>
        <p:txBody>
          <a:bodyPr/>
          <a:lstStyle>
            <a:lvl1pPr marL="0" indent="0">
              <a:buNone/>
              <a:defRPr sz="2637"/>
            </a:lvl1pPr>
            <a:lvl2pPr marL="753511" indent="0">
              <a:buNone/>
              <a:defRPr sz="2307"/>
            </a:lvl2pPr>
            <a:lvl3pPr marL="1507023" indent="0">
              <a:buNone/>
              <a:defRPr sz="1978"/>
            </a:lvl3pPr>
            <a:lvl4pPr marL="2260534" indent="0">
              <a:buNone/>
              <a:defRPr sz="1648"/>
            </a:lvl4pPr>
            <a:lvl5pPr marL="3014045" indent="0">
              <a:buNone/>
              <a:defRPr sz="1648"/>
            </a:lvl5pPr>
            <a:lvl6pPr marL="3767557" indent="0">
              <a:buNone/>
              <a:defRPr sz="1648"/>
            </a:lvl6pPr>
            <a:lvl7pPr marL="4521068" indent="0">
              <a:buNone/>
              <a:defRPr sz="1648"/>
            </a:lvl7pPr>
            <a:lvl8pPr marL="5274579" indent="0">
              <a:buNone/>
              <a:defRPr sz="1648"/>
            </a:lvl8pPr>
            <a:lvl9pPr marL="6028091" indent="0">
              <a:buNone/>
              <a:defRPr sz="16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916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120" y="753533"/>
            <a:ext cx="6481023" cy="2637367"/>
          </a:xfrm>
        </p:spPr>
        <p:txBody>
          <a:bodyPr anchor="b"/>
          <a:lstStyle>
            <a:lvl1pPr>
              <a:defRPr sz="527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2811" y="1627424"/>
            <a:ext cx="10172879" cy="8032456"/>
          </a:xfrm>
        </p:spPr>
        <p:txBody>
          <a:bodyPr anchor="t"/>
          <a:lstStyle>
            <a:lvl1pPr marL="0" indent="0">
              <a:buNone/>
              <a:defRPr sz="5274"/>
            </a:lvl1pPr>
            <a:lvl2pPr marL="753511" indent="0">
              <a:buNone/>
              <a:defRPr sz="4615"/>
            </a:lvl2pPr>
            <a:lvl3pPr marL="1507023" indent="0">
              <a:buNone/>
              <a:defRPr sz="3955"/>
            </a:lvl3pPr>
            <a:lvl4pPr marL="2260534" indent="0">
              <a:buNone/>
              <a:defRPr sz="3296"/>
            </a:lvl4pPr>
            <a:lvl5pPr marL="3014045" indent="0">
              <a:buNone/>
              <a:defRPr sz="3296"/>
            </a:lvl5pPr>
            <a:lvl6pPr marL="3767557" indent="0">
              <a:buNone/>
              <a:defRPr sz="3296"/>
            </a:lvl6pPr>
            <a:lvl7pPr marL="4521068" indent="0">
              <a:buNone/>
              <a:defRPr sz="3296"/>
            </a:lvl7pPr>
            <a:lvl8pPr marL="5274579" indent="0">
              <a:buNone/>
              <a:defRPr sz="3296"/>
            </a:lvl8pPr>
            <a:lvl9pPr marL="6028091" indent="0">
              <a:buNone/>
              <a:defRPr sz="329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120" y="3390900"/>
            <a:ext cx="6481023" cy="6282062"/>
          </a:xfrm>
        </p:spPr>
        <p:txBody>
          <a:bodyPr/>
          <a:lstStyle>
            <a:lvl1pPr marL="0" indent="0">
              <a:buNone/>
              <a:defRPr sz="2637"/>
            </a:lvl1pPr>
            <a:lvl2pPr marL="753511" indent="0">
              <a:buNone/>
              <a:defRPr sz="2307"/>
            </a:lvl2pPr>
            <a:lvl3pPr marL="1507023" indent="0">
              <a:buNone/>
              <a:defRPr sz="1978"/>
            </a:lvl3pPr>
            <a:lvl4pPr marL="2260534" indent="0">
              <a:buNone/>
              <a:defRPr sz="1648"/>
            </a:lvl4pPr>
            <a:lvl5pPr marL="3014045" indent="0">
              <a:buNone/>
              <a:defRPr sz="1648"/>
            </a:lvl5pPr>
            <a:lvl6pPr marL="3767557" indent="0">
              <a:buNone/>
              <a:defRPr sz="1648"/>
            </a:lvl6pPr>
            <a:lvl7pPr marL="4521068" indent="0">
              <a:buNone/>
              <a:defRPr sz="1648"/>
            </a:lvl7pPr>
            <a:lvl8pPr marL="5274579" indent="0">
              <a:buNone/>
              <a:defRPr sz="1648"/>
            </a:lvl8pPr>
            <a:lvl9pPr marL="6028091" indent="0">
              <a:buNone/>
              <a:defRPr sz="16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6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1502" y="601781"/>
            <a:ext cx="17331571" cy="21847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1502" y="3008900"/>
            <a:ext cx="17331571" cy="7171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1502" y="10476207"/>
            <a:ext cx="4521279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57092-E437-440B-BE2E-63F90959F882}" type="datetimeFigureOut">
              <a:rPr lang="pt-BR" smtClean="0"/>
              <a:t>30/06/2021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328" y="10476207"/>
            <a:ext cx="6781919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191794" y="10476207"/>
            <a:ext cx="4521279" cy="601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82CB6-23AA-42D5-83DA-22D39D5FE5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3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</p:sldLayoutIdLst>
  <p:txStyles>
    <p:titleStyle>
      <a:lvl1pPr algn="l" defTabSz="1507023" rtl="0" eaLnBrk="1" latinLnBrk="0" hangingPunct="1">
        <a:lnSpc>
          <a:spcPct val="90000"/>
        </a:lnSpc>
        <a:spcBef>
          <a:spcPct val="0"/>
        </a:spcBef>
        <a:buNone/>
        <a:defRPr sz="72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756" indent="-376756" algn="l" defTabSz="1507023" rtl="0" eaLnBrk="1" latinLnBrk="0" hangingPunct="1">
        <a:lnSpc>
          <a:spcPct val="90000"/>
        </a:lnSpc>
        <a:spcBef>
          <a:spcPts val="1648"/>
        </a:spcBef>
        <a:buFont typeface="Arial" panose="020B0604020202020204" pitchFamily="34" charset="0"/>
        <a:buChar char="•"/>
        <a:defRPr sz="4615" kern="1200">
          <a:solidFill>
            <a:schemeClr val="tx1"/>
          </a:solidFill>
          <a:latin typeface="+mn-lt"/>
          <a:ea typeface="+mn-ea"/>
          <a:cs typeface="+mn-cs"/>
        </a:defRPr>
      </a:lvl1pPr>
      <a:lvl2pPr marL="1130267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5" kern="1200">
          <a:solidFill>
            <a:schemeClr val="tx1"/>
          </a:solidFill>
          <a:latin typeface="+mn-lt"/>
          <a:ea typeface="+mn-ea"/>
          <a:cs typeface="+mn-cs"/>
        </a:defRPr>
      </a:lvl2pPr>
      <a:lvl3pPr marL="1883778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6" kern="1200">
          <a:solidFill>
            <a:schemeClr val="tx1"/>
          </a:solidFill>
          <a:latin typeface="+mn-lt"/>
          <a:ea typeface="+mn-ea"/>
          <a:cs typeface="+mn-cs"/>
        </a:defRPr>
      </a:lvl3pPr>
      <a:lvl4pPr marL="2637290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4pPr>
      <a:lvl5pPr marL="3390801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5pPr>
      <a:lvl6pPr marL="4144312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6pPr>
      <a:lvl7pPr marL="4897824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7pPr>
      <a:lvl8pPr marL="5651335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8pPr>
      <a:lvl9pPr marL="6404846" indent="-376756" algn="l" defTabSz="1507023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1pPr>
      <a:lvl2pPr marL="753511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2pPr>
      <a:lvl3pPr marL="1507023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3pPr>
      <a:lvl4pPr marL="2260534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4pPr>
      <a:lvl5pPr marL="3014045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5pPr>
      <a:lvl6pPr marL="3767557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6pPr>
      <a:lvl7pPr marL="4521068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7pPr>
      <a:lvl8pPr marL="5274579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8pPr>
      <a:lvl9pPr marL="6028091" algn="l" defTabSz="1507023" rtl="0" eaLnBrk="1" latinLnBrk="0" hangingPunct="1">
        <a:defRPr sz="29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-2824" y="0"/>
            <a:ext cx="20097399" cy="11304788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7726" rIns="27726"/>
          <a:lstStyle/>
          <a:p>
            <a:endParaRPr sz="1092"/>
          </a:p>
        </p:txBody>
      </p:sp>
      <p:sp>
        <p:nvSpPr>
          <p:cNvPr id="23" name="NOME DA APRESENTAÇÃO"/>
          <p:cNvSpPr txBox="1"/>
          <p:nvPr/>
        </p:nvSpPr>
        <p:spPr>
          <a:xfrm>
            <a:off x="6391084" y="7010519"/>
            <a:ext cx="7309582" cy="1785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7726" rIns="27726">
            <a:spAutoFit/>
          </a:bodyPr>
          <a:lstStyle>
            <a:lvl1pPr defTabSz="457200">
              <a:lnSpc>
                <a:spcPct val="120000"/>
              </a:lnSpc>
              <a:defRPr sz="4600" spc="920">
                <a:solidFill>
                  <a:srgbClr val="A79569"/>
                </a:solidFill>
                <a:latin typeface="DIN Pro Condensed Light"/>
                <a:ea typeface="DIN Pro Condensed Light"/>
                <a:cs typeface="DIN Pro Condensed Light"/>
                <a:sym typeface="DIN Pro Condensed Light"/>
              </a:defRPr>
            </a:lvl1pPr>
          </a:lstStyle>
          <a:p>
            <a:pPr algn="ctr"/>
            <a:r>
              <a:rPr lang="pt-BR" sz="4598" dirty="0">
                <a:latin typeface="Arial Narrow" panose="020B0606020202030204" pitchFamily="34" charset="0"/>
              </a:rPr>
              <a:t>DESLIGAMENTO</a:t>
            </a:r>
          </a:p>
          <a:p>
            <a:pPr algn="ctr"/>
            <a:r>
              <a:rPr lang="pt-BR" sz="2399" dirty="0">
                <a:latin typeface="Arial Narrow" panose="020B0606020202030204" pitchFamily="34" charset="0"/>
              </a:rPr>
              <a:t>Como realizar um desligamento?</a:t>
            </a:r>
          </a:p>
          <a:p>
            <a:pPr algn="ctr"/>
            <a:endParaRPr sz="2399" dirty="0">
              <a:latin typeface="Arial Narrow" panose="020B0606020202030204" pitchFamily="34" charset="0"/>
            </a:endParaRPr>
          </a:p>
        </p:txBody>
      </p:sp>
      <p:pic>
        <p:nvPicPr>
          <p:cNvPr id="5" name="Imagem" descr="Imagem">
            <a:extLst>
              <a:ext uri="{FF2B5EF4-FFF2-40B4-BE49-F238E27FC236}">
                <a16:creationId xmlns:a16="http://schemas.microsoft.com/office/drawing/2014/main" id="{8E9AB65D-527E-4EBB-8C32-32AB1A508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034" y="2971269"/>
            <a:ext cx="6612506" cy="33158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9">
            <a:extLst>
              <a:ext uri="{FF2B5EF4-FFF2-40B4-BE49-F238E27FC236}">
                <a16:creationId xmlns:a16="http://schemas.microsoft.com/office/drawing/2014/main" id="{2C351D2E-1FD5-4C8E-9646-B221A04F0256}"/>
              </a:ext>
            </a:extLst>
          </p:cNvPr>
          <p:cNvSpPr/>
          <p:nvPr/>
        </p:nvSpPr>
        <p:spPr>
          <a:xfrm>
            <a:off x="1371600" y="2250763"/>
            <a:ext cx="17343120" cy="38402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" name="TÍTULO">
            <a:extLst>
              <a:ext uri="{FF2B5EF4-FFF2-40B4-BE49-F238E27FC236}">
                <a16:creationId xmlns:a16="http://schemas.microsoft.com/office/drawing/2014/main" id="{4C2355C0-7AD2-4982-8490-2FA14B46D214}"/>
              </a:ext>
            </a:extLst>
          </p:cNvPr>
          <p:cNvSpPr txBox="1"/>
          <p:nvPr/>
        </p:nvSpPr>
        <p:spPr>
          <a:xfrm>
            <a:off x="1" y="1210881"/>
            <a:ext cx="20094574" cy="99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z="5400" spc="1020" dirty="0">
                <a:solidFill>
                  <a:srgbClr val="B09F72"/>
                </a:solidFill>
                <a:latin typeface="Arial Narrow" panose="020B0606020202030204" pitchFamily="34" charset="0"/>
              </a:rPr>
              <a:t>O QUE NÃO FAZER EM UM DESLIGAMENTO</a:t>
            </a:r>
          </a:p>
        </p:txBody>
      </p:sp>
      <p:pic>
        <p:nvPicPr>
          <p:cNvPr id="13" name="Imagem" descr="Imagem">
            <a:extLst>
              <a:ext uri="{FF2B5EF4-FFF2-40B4-BE49-F238E27FC236}">
                <a16:creationId xmlns:a16="http://schemas.microsoft.com/office/drawing/2014/main" id="{C6BC0EBD-D68D-4D1E-9AA9-6A714F0BD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55DF4AAF-B3DC-4643-92F9-45793AA0A7DD}"/>
              </a:ext>
            </a:extLst>
          </p:cNvPr>
          <p:cNvSpPr txBox="1"/>
          <p:nvPr/>
        </p:nvSpPr>
        <p:spPr>
          <a:xfrm>
            <a:off x="2597114" y="2726760"/>
            <a:ext cx="15560258" cy="811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Não planejar o desligamento;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Não esclarecer o verdadeiro motivo do desligamento;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Não fazer avaliações periódicas;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Delegar a comunicação para outro líder;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Não saber explicar ao demitido os próximos passos ou quais são os direitos trabalhistas;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Não realizar o desligamento em particular;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Acompanhar a saída do demitido de forma ostensiva, cortando acessos sem avisar previamente.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552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9">
            <a:extLst>
              <a:ext uri="{FF2B5EF4-FFF2-40B4-BE49-F238E27FC236}">
                <a16:creationId xmlns:a16="http://schemas.microsoft.com/office/drawing/2014/main" id="{2C351D2E-1FD5-4C8E-9646-B221A04F0256}"/>
              </a:ext>
            </a:extLst>
          </p:cNvPr>
          <p:cNvSpPr/>
          <p:nvPr/>
        </p:nvSpPr>
        <p:spPr>
          <a:xfrm>
            <a:off x="1371600" y="2250763"/>
            <a:ext cx="17343120" cy="38402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" name="TÍTULO">
            <a:extLst>
              <a:ext uri="{FF2B5EF4-FFF2-40B4-BE49-F238E27FC236}">
                <a16:creationId xmlns:a16="http://schemas.microsoft.com/office/drawing/2014/main" id="{4C2355C0-7AD2-4982-8490-2FA14B46D214}"/>
              </a:ext>
            </a:extLst>
          </p:cNvPr>
          <p:cNvSpPr txBox="1"/>
          <p:nvPr/>
        </p:nvSpPr>
        <p:spPr>
          <a:xfrm>
            <a:off x="1" y="1210881"/>
            <a:ext cx="20094574" cy="99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z="5400" spc="1020" dirty="0">
                <a:solidFill>
                  <a:srgbClr val="B09F72"/>
                </a:solidFill>
                <a:latin typeface="Arial Narrow" panose="020B0606020202030204" pitchFamily="34" charset="0"/>
              </a:rPr>
              <a:t>PRINCIPAIS RECLAMAÇÕES EM UM DESLIGAMENTO</a:t>
            </a:r>
          </a:p>
        </p:txBody>
      </p:sp>
      <p:pic>
        <p:nvPicPr>
          <p:cNvPr id="13" name="Imagem" descr="Imagem">
            <a:extLst>
              <a:ext uri="{FF2B5EF4-FFF2-40B4-BE49-F238E27FC236}">
                <a16:creationId xmlns:a16="http://schemas.microsoft.com/office/drawing/2014/main" id="{C6BC0EBD-D68D-4D1E-9AA9-6A714F0BD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55DF4AAF-B3DC-4643-92F9-45793AA0A7DD}"/>
              </a:ext>
            </a:extLst>
          </p:cNvPr>
          <p:cNvSpPr txBox="1"/>
          <p:nvPr/>
        </p:nvSpPr>
        <p:spPr>
          <a:xfrm>
            <a:off x="5756192" y="6789454"/>
            <a:ext cx="5980829" cy="1827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“Não me falaram o motivo pelo qual fui desligado.”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C5C5016-9154-4B97-942C-606014BA1E22}"/>
              </a:ext>
            </a:extLst>
          </p:cNvPr>
          <p:cNvSpPr txBox="1"/>
          <p:nvPr/>
        </p:nvSpPr>
        <p:spPr>
          <a:xfrm>
            <a:off x="13174331" y="2334351"/>
            <a:ext cx="5980829" cy="372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“Me contrataram dizendo que a empresa estava crescendo, aí agora me demitiram pois não teria mais o que eu fazer aqui, fiquei sem função.”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9065547-FB00-4545-98B0-02C898DC0D8E}"/>
              </a:ext>
            </a:extLst>
          </p:cNvPr>
          <p:cNvSpPr txBox="1"/>
          <p:nvPr/>
        </p:nvSpPr>
        <p:spPr>
          <a:xfrm>
            <a:off x="602676" y="2500433"/>
            <a:ext cx="5153516" cy="4614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“Não entendi o motivo do meu desligamento por que a 2 semanas atrás recebi um feedback super positivo e agora disseram que não estavam satisfeitos com meu trabalho.”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C52E7C4-F699-4C8E-B27E-661B7A169AA7}"/>
              </a:ext>
            </a:extLst>
          </p:cNvPr>
          <p:cNvSpPr txBox="1"/>
          <p:nvPr/>
        </p:nvSpPr>
        <p:spPr>
          <a:xfrm>
            <a:off x="764337" y="7917054"/>
            <a:ext cx="7112490" cy="2270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“Só falaram que a empresa não precisa mais dos meus serviços. Nem me explicaram o que eu faço agora.”</a:t>
            </a:r>
          </a:p>
          <a:p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9C4E1DC-80B9-4B26-B09D-E24F1EEEB661}"/>
              </a:ext>
            </a:extLst>
          </p:cNvPr>
          <p:cNvSpPr txBox="1"/>
          <p:nvPr/>
        </p:nvSpPr>
        <p:spPr>
          <a:xfrm>
            <a:off x="7297232" y="3682207"/>
            <a:ext cx="5325032" cy="2841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“Estou sem entender até agora, nem me explicaram por que fui demitido.”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25585B9-61B8-4023-A8D6-39EB142F6148}"/>
              </a:ext>
            </a:extLst>
          </p:cNvPr>
          <p:cNvSpPr txBox="1"/>
          <p:nvPr/>
        </p:nvSpPr>
        <p:spPr>
          <a:xfrm>
            <a:off x="12469444" y="6719384"/>
            <a:ext cx="6685716" cy="372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“O gestor disse que eu não performei, mas nunca me falou se meu trabalho estava bom ou não. Não me deu a chance de acertar e agora me manda embora.”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4221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" descr="Imagem">
            <a:extLst>
              <a:ext uri="{FF2B5EF4-FFF2-40B4-BE49-F238E27FC236}">
                <a16:creationId xmlns:a16="http://schemas.microsoft.com/office/drawing/2014/main" id="{C6BC0EBD-D68D-4D1E-9AA9-6A714F0BD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55DF4AAF-B3DC-4643-92F9-45793AA0A7DD}"/>
              </a:ext>
            </a:extLst>
          </p:cNvPr>
          <p:cNvSpPr txBox="1"/>
          <p:nvPr/>
        </p:nvSpPr>
        <p:spPr>
          <a:xfrm>
            <a:off x="5688658" y="5165453"/>
            <a:ext cx="15094350" cy="2121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6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“Saber não é o bastante, é preciso aplicar.”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6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                                                                        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pt-BR" sz="36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                                                   Bruce Lee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033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" descr="Imagem">
            <a:extLst>
              <a:ext uri="{FF2B5EF4-FFF2-40B4-BE49-F238E27FC236}">
                <a16:creationId xmlns:a16="http://schemas.microsoft.com/office/drawing/2014/main" id="{B1D96439-FE11-41B0-9505-BB93925EA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4149" y="2677"/>
            <a:ext cx="6390425" cy="112976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m" descr="Imagem">
            <a:extLst>
              <a:ext uri="{FF2B5EF4-FFF2-40B4-BE49-F238E27FC236}">
                <a16:creationId xmlns:a16="http://schemas.microsoft.com/office/drawing/2014/main" id="{45B6E15C-BCD1-48B3-BAA8-121E602445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6039" y="-108880"/>
            <a:ext cx="13895150" cy="11411879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object 20">
            <a:extLst>
              <a:ext uri="{FF2B5EF4-FFF2-40B4-BE49-F238E27FC236}">
                <a16:creationId xmlns:a16="http://schemas.microsoft.com/office/drawing/2014/main" id="{24B875F6-11BF-44BB-8B93-7FEDEA0EE8A5}"/>
              </a:ext>
            </a:extLst>
          </p:cNvPr>
          <p:cNvSpPr txBox="1"/>
          <p:nvPr/>
        </p:nvSpPr>
        <p:spPr>
          <a:xfrm>
            <a:off x="897137" y="4580749"/>
            <a:ext cx="11079713" cy="511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O QUE É UM DESLIGAMENTO?</a:t>
            </a:r>
          </a:p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QUAL É A IMPORTÂNCIA DO DESLIGAMENTO?</a:t>
            </a:r>
          </a:p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COMO FAZER UMA DEMISSÃO ADEQUADA</a:t>
            </a:r>
          </a:p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ETAPAS DE UMA DEMISSÃO</a:t>
            </a:r>
          </a:p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QUAIS A IMPORTANCIA DE REALIZAR UMA DEMISSÃO BEM FEITA?</a:t>
            </a:r>
          </a:p>
          <a:p>
            <a:pPr marL="457200" indent="-457200" defTabSz="456971">
              <a:lnSpc>
                <a:spcPct val="120000"/>
              </a:lnSpc>
              <a:buFont typeface="Wingdings" panose="05000000000000000000" pitchFamily="2" charset="2"/>
              <a:buChar char="v"/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2799" dirty="0">
                <a:latin typeface="Arial Narrow" panose="020B0606020202030204" pitchFamily="34" charset="0"/>
              </a:rPr>
              <a:t>O QUE FAZER EM UM DESLIGAMENTO</a:t>
            </a:r>
            <a:br>
              <a:rPr lang="pt-BR" sz="2799" dirty="0">
                <a:latin typeface="Arial Narrow" panose="020B0606020202030204" pitchFamily="34" charset="0"/>
              </a:rPr>
            </a:br>
            <a:r>
              <a:rPr lang="pt-BR" sz="2799" dirty="0">
                <a:latin typeface="Arial Narrow" panose="020B0606020202030204" pitchFamily="34" charset="0"/>
              </a:rPr>
              <a:t>O QUE NÃO FAZER EM UM DESLIGAMENTO</a:t>
            </a:r>
          </a:p>
          <a:p>
            <a:pPr defTabSz="456971">
              <a:lnSpc>
                <a:spcPct val="120000"/>
              </a:lnSpc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endParaRPr lang="pt-BR" sz="2799" dirty="0">
              <a:latin typeface="Arial Narrow" panose="020B0606020202030204" pitchFamily="34" charset="0"/>
            </a:endParaRPr>
          </a:p>
          <a:p>
            <a:pPr defTabSz="456971">
              <a:lnSpc>
                <a:spcPct val="120000"/>
              </a:lnSpc>
              <a:defRPr sz="2800" spc="560">
                <a:solidFill>
                  <a:srgbClr val="535353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endParaRPr sz="2799" dirty="0">
              <a:latin typeface="Arial Narrow" panose="020B0606020202030204" pitchFamily="34" charset="0"/>
            </a:endParaRPr>
          </a:p>
        </p:txBody>
      </p:sp>
      <p:pic>
        <p:nvPicPr>
          <p:cNvPr id="12" name="Imagem" descr="Imagem">
            <a:extLst>
              <a:ext uri="{FF2B5EF4-FFF2-40B4-BE49-F238E27FC236}">
                <a16:creationId xmlns:a16="http://schemas.microsoft.com/office/drawing/2014/main" id="{7D5DB1EC-8A4E-41CA-BC2C-0374236F6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63009" y="1820593"/>
            <a:ext cx="3630385" cy="18204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Imagem" descr="Imagem">
            <a:extLst>
              <a:ext uri="{FF2B5EF4-FFF2-40B4-BE49-F238E27FC236}">
                <a16:creationId xmlns:a16="http://schemas.microsoft.com/office/drawing/2014/main" id="{6EF451B9-A97A-4CC1-812F-E963C8D8E5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15727" y="5292177"/>
            <a:ext cx="3524949" cy="69544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Imagem" descr="Imagem">
            <a:extLst>
              <a:ext uri="{FF2B5EF4-FFF2-40B4-BE49-F238E27FC236}">
                <a16:creationId xmlns:a16="http://schemas.microsoft.com/office/drawing/2014/main" id="{A2B57DCE-56AC-45C7-BA7F-DB17A76BCC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71702" y="7720027"/>
            <a:ext cx="2612999" cy="1510685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ÍNDICE">
            <a:extLst>
              <a:ext uri="{FF2B5EF4-FFF2-40B4-BE49-F238E27FC236}">
                <a16:creationId xmlns:a16="http://schemas.microsoft.com/office/drawing/2014/main" id="{299DC9C1-3F32-476D-AEF6-EFA3DAAA4DCB}"/>
              </a:ext>
            </a:extLst>
          </p:cNvPr>
          <p:cNvSpPr txBox="1"/>
          <p:nvPr/>
        </p:nvSpPr>
        <p:spPr>
          <a:xfrm>
            <a:off x="897137" y="2472330"/>
            <a:ext cx="3100339" cy="1077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697" rIns="45697">
            <a:spAutoFit/>
          </a:bodyPr>
          <a:lstStyle>
            <a:lvl1pPr defTabSz="457200">
              <a:lnSpc>
                <a:spcPct val="120000"/>
              </a:lnSpc>
              <a:defRPr sz="5900" spc="1180">
                <a:solidFill>
                  <a:srgbClr val="AE9D71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r>
              <a:rPr sz="5897" dirty="0">
                <a:latin typeface="Arial Narrow" panose="020B0606020202030204" pitchFamily="34" charset="0"/>
              </a:rPr>
              <a:t>ÍNDICE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ject 2"/>
          <p:cNvSpPr/>
          <p:nvPr/>
        </p:nvSpPr>
        <p:spPr>
          <a:xfrm>
            <a:off x="-1" y="-100"/>
            <a:ext cx="20094576" cy="1130320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45697" rIns="45697"/>
          <a:lstStyle/>
          <a:p>
            <a:endParaRPr sz="1799" u="sng" baseline="-25000" dirty="0">
              <a:latin typeface="Arial Narrow" panose="020B0606020202030204" pitchFamily="34" charset="0"/>
            </a:endParaRPr>
          </a:p>
        </p:txBody>
      </p:sp>
      <p:sp>
        <p:nvSpPr>
          <p:cNvPr id="34" name="object 3"/>
          <p:cNvSpPr txBox="1"/>
          <p:nvPr/>
        </p:nvSpPr>
        <p:spPr>
          <a:xfrm>
            <a:off x="6272291" y="2490828"/>
            <a:ext cx="7567520" cy="421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2694" algn="ctr">
              <a:spcBef>
                <a:spcPts val="100"/>
              </a:spcBef>
              <a:defRPr sz="2700" spc="114">
                <a:solidFill>
                  <a:srgbClr val="A18C60"/>
                </a:solidFill>
                <a:latin typeface="DIN Pro Medium"/>
                <a:ea typeface="DIN Pro Medium"/>
                <a:cs typeface="DIN Pro Medium"/>
                <a:sym typeface="DIN Pro Medium"/>
              </a:defRPr>
            </a:pPr>
            <a:r>
              <a:rPr sz="2699" dirty="0" err="1">
                <a:latin typeface="Arial Narrow" panose="020B0606020202030204" pitchFamily="34" charset="0"/>
              </a:rPr>
              <a:t>Criar</a:t>
            </a:r>
            <a:r>
              <a:rPr sz="2699" spc="275" dirty="0">
                <a:latin typeface="Arial Narrow" panose="020B0606020202030204" pitchFamily="34" charset="0"/>
              </a:rPr>
              <a:t> </a:t>
            </a:r>
            <a:r>
              <a:rPr sz="2699" spc="80" dirty="0">
                <a:latin typeface="Arial Narrow" panose="020B0606020202030204" pitchFamily="34" charset="0"/>
              </a:rPr>
              <a:t>um</a:t>
            </a:r>
            <a:r>
              <a:rPr sz="2699" spc="275" dirty="0">
                <a:latin typeface="Arial Narrow" panose="020B0606020202030204" pitchFamily="34" charset="0"/>
              </a:rPr>
              <a:t> </a:t>
            </a:r>
            <a:r>
              <a:rPr sz="2699" spc="110" dirty="0" err="1">
                <a:latin typeface="Arial Narrow" panose="020B0606020202030204" pitchFamily="34" charset="0"/>
              </a:rPr>
              <a:t>produto</a:t>
            </a:r>
            <a:r>
              <a:rPr sz="2699" spc="275" dirty="0">
                <a:latin typeface="Arial Narrow" panose="020B0606020202030204" pitchFamily="34" charset="0"/>
              </a:rPr>
              <a:t> </a:t>
            </a:r>
            <a:r>
              <a:rPr sz="2699" spc="75" dirty="0">
                <a:latin typeface="Arial Narrow" panose="020B0606020202030204" pitchFamily="34" charset="0"/>
              </a:rPr>
              <a:t>de</a:t>
            </a:r>
            <a:r>
              <a:rPr sz="2699" spc="275" dirty="0">
                <a:latin typeface="Arial Narrow" panose="020B0606020202030204" pitchFamily="34" charset="0"/>
              </a:rPr>
              <a:t> </a:t>
            </a:r>
            <a:r>
              <a:rPr sz="2699" spc="125" dirty="0" err="1">
                <a:latin typeface="Arial Narrow" panose="020B0606020202030204" pitchFamily="34" charset="0"/>
              </a:rPr>
              <a:t>desejo</a:t>
            </a:r>
            <a:r>
              <a:rPr sz="2699" spc="125" dirty="0">
                <a:latin typeface="Arial Narrow" panose="020B0606020202030204" pitchFamily="34" charset="0"/>
              </a:rPr>
              <a:t>,</a:t>
            </a:r>
            <a:r>
              <a:rPr sz="2699" spc="280" dirty="0">
                <a:latin typeface="Arial Narrow" panose="020B0606020202030204" pitchFamily="34" charset="0"/>
              </a:rPr>
              <a:t> </a:t>
            </a:r>
            <a:r>
              <a:rPr sz="2699" spc="85" dirty="0">
                <a:latin typeface="Arial Narrow" panose="020B0606020202030204" pitchFamily="34" charset="0"/>
              </a:rPr>
              <a:t>com</a:t>
            </a:r>
            <a:r>
              <a:rPr sz="2699" spc="275" dirty="0">
                <a:latin typeface="Arial Narrow" panose="020B0606020202030204" pitchFamily="34" charset="0"/>
              </a:rPr>
              <a:t> </a:t>
            </a:r>
            <a:r>
              <a:rPr sz="2699" spc="140" dirty="0" err="1">
                <a:latin typeface="Arial Narrow" panose="020B0606020202030204" pitchFamily="34" charset="0"/>
              </a:rPr>
              <a:t>qualidade</a:t>
            </a:r>
            <a:r>
              <a:rPr sz="2699" spc="140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35" name="object 5"/>
          <p:cNvSpPr txBox="1"/>
          <p:nvPr/>
        </p:nvSpPr>
        <p:spPr>
          <a:xfrm>
            <a:off x="3168946" y="4797287"/>
            <a:ext cx="5667864" cy="3139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17136">
              <a:defRPr sz="3800" spc="450">
                <a:solidFill>
                  <a:srgbClr val="C5AD74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sz="3798" dirty="0">
                <a:latin typeface="Arial Narrow" panose="020B0606020202030204" pitchFamily="34" charset="0"/>
              </a:rPr>
              <a:t>VIS</a:t>
            </a:r>
            <a:r>
              <a:rPr sz="3798" spc="-5" dirty="0">
                <a:latin typeface="Arial Narrow" panose="020B0606020202030204" pitchFamily="34" charset="0"/>
              </a:rPr>
              <a:t>Ã</a:t>
            </a:r>
            <a:r>
              <a:rPr sz="3798" spc="-239" dirty="0">
                <a:latin typeface="Arial Narrow" panose="020B0606020202030204" pitchFamily="34" charset="0"/>
              </a:rPr>
              <a:t> </a:t>
            </a:r>
            <a:r>
              <a:rPr sz="3798" spc="-5" dirty="0">
                <a:latin typeface="Arial Narrow" panose="020B0606020202030204" pitchFamily="34" charset="0"/>
              </a:rPr>
              <a:t>O</a:t>
            </a:r>
          </a:p>
          <a:p>
            <a:pPr marL="342900" indent="-342900">
              <a:spcBef>
                <a:spcPts val="1899"/>
              </a:spcBef>
              <a:buFont typeface="Arial" panose="020B0604020202020204" pitchFamily="34" charset="0"/>
              <a:buChar char="•"/>
              <a:defRPr sz="2400" spc="70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>
                <a:latin typeface="Arial Narrow" panose="020B0606020202030204" pitchFamily="34" charset="0"/>
              </a:rPr>
              <a:t>Ser</a:t>
            </a:r>
            <a:r>
              <a:rPr sz="2399" spc="225" dirty="0">
                <a:latin typeface="Arial Narrow" panose="020B0606020202030204" pitchFamily="34" charset="0"/>
              </a:rPr>
              <a:t> </a:t>
            </a:r>
            <a:r>
              <a:rPr sz="2399" dirty="0" err="1">
                <a:latin typeface="Arial Narrow" panose="020B0606020202030204" pitchFamily="34" charset="0"/>
              </a:rPr>
              <a:t>uma</a:t>
            </a:r>
            <a:r>
              <a:rPr sz="2399" spc="225" dirty="0">
                <a:latin typeface="Arial Narrow" panose="020B0606020202030204" pitchFamily="34" charset="0"/>
              </a:rPr>
              <a:t> </a:t>
            </a:r>
            <a:r>
              <a:rPr sz="2399" spc="80" dirty="0" err="1">
                <a:latin typeface="Arial Narrow" panose="020B0606020202030204" pitchFamily="34" charset="0"/>
              </a:rPr>
              <a:t>empresa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90" dirty="0" err="1">
                <a:latin typeface="Arial Narrow" panose="020B0606020202030204" pitchFamily="34" charset="0"/>
              </a:rPr>
              <a:t>sólida</a:t>
            </a:r>
            <a:r>
              <a:rPr sz="2399" spc="225" dirty="0">
                <a:latin typeface="Arial Narrow" panose="020B0606020202030204" pitchFamily="34" charset="0"/>
              </a:rPr>
              <a:t> </a:t>
            </a:r>
            <a:r>
              <a:rPr sz="2399" spc="110" dirty="0">
                <a:latin typeface="Arial Narrow" panose="020B0606020202030204" pitchFamily="34" charset="0"/>
              </a:rPr>
              <a:t>no</a:t>
            </a:r>
          </a:p>
          <a:p>
            <a:pPr marR="178980">
              <a:defRPr sz="2400" spc="80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lang="pt-BR" sz="2399" dirty="0">
                <a:latin typeface="Arial Narrow" panose="020B0606020202030204" pitchFamily="34" charset="0"/>
              </a:rPr>
              <a:t>     </a:t>
            </a:r>
            <a:r>
              <a:rPr sz="2399" dirty="0">
                <a:latin typeface="Arial Narrow" panose="020B0606020202030204" pitchFamily="34" charset="0"/>
              </a:rPr>
              <a:t>mercado </a:t>
            </a:r>
            <a:r>
              <a:rPr sz="2399" spc="-5" dirty="0">
                <a:latin typeface="Arial Narrow" panose="020B0606020202030204" pitchFamily="34" charset="0"/>
              </a:rPr>
              <a:t>e</a:t>
            </a:r>
            <a:r>
              <a:rPr sz="2399" dirty="0">
                <a:latin typeface="Arial Narrow" panose="020B0606020202030204" pitchFamily="34" charset="0"/>
              </a:rPr>
              <a:t> </a:t>
            </a:r>
            <a:r>
              <a:rPr sz="2399" spc="95" dirty="0" err="1">
                <a:latin typeface="Arial Narrow" panose="020B0606020202030204" pitchFamily="34" charset="0"/>
              </a:rPr>
              <a:t>financeiramente</a:t>
            </a:r>
            <a:r>
              <a:rPr sz="2399" spc="95" dirty="0">
                <a:latin typeface="Arial Narrow" panose="020B0606020202030204" pitchFamily="34" charset="0"/>
              </a:rPr>
              <a:t> </a:t>
            </a:r>
            <a:r>
              <a:rPr sz="2399" spc="104" dirty="0" err="1">
                <a:latin typeface="Arial Narrow" panose="020B0606020202030204" pitchFamily="34" charset="0"/>
              </a:rPr>
              <a:t>saudável</a:t>
            </a:r>
            <a:r>
              <a:rPr lang="pt-BR" sz="2399" spc="104" dirty="0">
                <a:latin typeface="Arial Narrow" panose="020B0606020202030204" pitchFamily="34" charset="0"/>
              </a:rPr>
              <a:t>;</a:t>
            </a:r>
            <a:r>
              <a:rPr sz="2399" spc="104" dirty="0">
                <a:latin typeface="Arial Narrow" panose="020B0606020202030204" pitchFamily="34" charset="0"/>
              </a:rPr>
              <a:t> </a:t>
            </a:r>
            <a:endParaRPr lang="pt-BR" sz="2399" spc="104" dirty="0">
              <a:latin typeface="Arial Narrow" panose="020B0606020202030204" pitchFamily="34" charset="0"/>
            </a:endParaRPr>
          </a:p>
          <a:p>
            <a:pPr marL="342900" marR="178980" indent="-342900">
              <a:buFont typeface="Arial" panose="020B0604020202020204" pitchFamily="34" charset="0"/>
              <a:buChar char="•"/>
              <a:defRPr sz="2400" spc="80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spc="-585" dirty="0">
                <a:latin typeface="Arial Narrow" panose="020B0606020202030204" pitchFamily="34" charset="0"/>
              </a:rPr>
              <a:t> </a:t>
            </a:r>
            <a:r>
              <a:rPr sz="2399" spc="5" dirty="0">
                <a:latin typeface="Arial Narrow" panose="020B0606020202030204" pitchFamily="34" charset="0"/>
              </a:rPr>
              <a:t>Ter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85" dirty="0" err="1">
                <a:latin typeface="Arial Narrow" panose="020B0606020202030204" pitchFamily="34" charset="0"/>
              </a:rPr>
              <a:t>todos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50" dirty="0" err="1">
                <a:latin typeface="Arial Narrow" panose="020B0606020202030204" pitchFamily="34" charset="0"/>
              </a:rPr>
              <a:t>os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dirty="0" err="1">
                <a:latin typeface="Arial Narrow" panose="020B0606020202030204" pitchFamily="34" charset="0"/>
              </a:rPr>
              <a:t>processos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110" dirty="0" err="1">
                <a:latin typeface="Arial Narrow" panose="020B0606020202030204" pitchFamily="34" charset="0"/>
              </a:rPr>
              <a:t>alinhados</a:t>
            </a:r>
            <a:endParaRPr lang="pt-BR" sz="2399" spc="110" dirty="0">
              <a:latin typeface="Arial Narrow" panose="020B0606020202030204" pitchFamily="34" charset="0"/>
            </a:endParaRPr>
          </a:p>
          <a:p>
            <a:pPr>
              <a:spcBef>
                <a:spcPts val="400"/>
              </a:spcBef>
              <a:defRPr sz="2400" spc="5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lang="pt-BR" sz="2399" dirty="0">
                <a:latin typeface="Arial Narrow" panose="020B0606020202030204" pitchFamily="34" charset="0"/>
              </a:rPr>
              <a:t>     com</a:t>
            </a:r>
            <a:r>
              <a:rPr lang="pt-BR" sz="2399" spc="225" dirty="0">
                <a:latin typeface="Arial Narrow" panose="020B0606020202030204" pitchFamily="34" charset="0"/>
              </a:rPr>
              <a:t> </a:t>
            </a:r>
            <a:r>
              <a:rPr lang="pt-BR" sz="2399" spc="-5" dirty="0">
                <a:latin typeface="Arial Narrow" panose="020B0606020202030204" pitchFamily="34" charset="0"/>
              </a:rPr>
              <a:t>o</a:t>
            </a:r>
            <a:r>
              <a:rPr lang="pt-BR" sz="2399" spc="229" dirty="0">
                <a:latin typeface="Arial Narrow" panose="020B0606020202030204" pitchFamily="34" charset="0"/>
              </a:rPr>
              <a:t> </a:t>
            </a:r>
            <a:r>
              <a:rPr lang="pt-BR" sz="2399" spc="70" dirty="0">
                <a:latin typeface="Arial Narrow" panose="020B0606020202030204" pitchFamily="34" charset="0"/>
              </a:rPr>
              <a:t>DNA</a:t>
            </a:r>
            <a:r>
              <a:rPr lang="pt-BR" sz="2399" spc="229" dirty="0">
                <a:latin typeface="Arial Narrow" panose="020B0606020202030204" pitchFamily="34" charset="0"/>
              </a:rPr>
              <a:t> </a:t>
            </a:r>
            <a:r>
              <a:rPr lang="pt-BR" sz="2399" spc="75" dirty="0">
                <a:latin typeface="Arial Narrow" panose="020B0606020202030204" pitchFamily="34" charset="0"/>
              </a:rPr>
              <a:t>(Valores)</a:t>
            </a:r>
            <a:r>
              <a:rPr lang="pt-BR" sz="2399" spc="225" dirty="0">
                <a:latin typeface="Arial Narrow" panose="020B0606020202030204" pitchFamily="34" charset="0"/>
              </a:rPr>
              <a:t> </a:t>
            </a:r>
            <a:r>
              <a:rPr lang="pt-BR" sz="2399" spc="50" dirty="0">
                <a:latin typeface="Arial Narrow" panose="020B0606020202030204" pitchFamily="34" charset="0"/>
              </a:rPr>
              <a:t>da</a:t>
            </a:r>
            <a:r>
              <a:rPr lang="pt-BR" sz="2399" spc="229" dirty="0">
                <a:latin typeface="Arial Narrow" panose="020B0606020202030204" pitchFamily="34" charset="0"/>
              </a:rPr>
              <a:t> </a:t>
            </a:r>
            <a:r>
              <a:rPr lang="pt-BR" sz="2399" spc="70" dirty="0">
                <a:latin typeface="Arial Narrow" panose="020B0606020202030204" pitchFamily="34" charset="0"/>
              </a:rPr>
              <a:t>marca;</a:t>
            </a:r>
          </a:p>
          <a:p>
            <a:pPr marL="342900" marR="5077" indent="-342900">
              <a:buFont typeface="Arial" panose="020B0604020202020204" pitchFamily="34" charset="0"/>
              <a:buChar char="•"/>
              <a:defRPr sz="2400" spc="9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Continuar</a:t>
            </a:r>
            <a:r>
              <a:rPr sz="2399" spc="225" dirty="0">
                <a:latin typeface="Arial Narrow" panose="020B0606020202030204" pitchFamily="34" charset="0"/>
              </a:rPr>
              <a:t> </a:t>
            </a:r>
            <a:r>
              <a:rPr sz="2399" spc="85" dirty="0" err="1">
                <a:latin typeface="Arial Narrow" panose="020B0606020202030204" pitchFamily="34" charset="0"/>
              </a:rPr>
              <a:t>sendo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70" dirty="0" err="1">
                <a:latin typeface="Arial Narrow" panose="020B0606020202030204" pitchFamily="34" charset="0"/>
              </a:rPr>
              <a:t>uma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70" dirty="0" err="1">
                <a:latin typeface="Arial Narrow" panose="020B0606020202030204" pitchFamily="34" charset="0"/>
              </a:rPr>
              <a:t>marca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dirty="0">
                <a:latin typeface="Arial Narrow" panose="020B0606020202030204" pitchFamily="34" charset="0"/>
              </a:rPr>
              <a:t>Premium </a:t>
            </a:r>
            <a:r>
              <a:rPr sz="2399" spc="-585" dirty="0">
                <a:latin typeface="Arial Narrow" panose="020B0606020202030204" pitchFamily="34" charset="0"/>
              </a:rPr>
              <a:t> </a:t>
            </a:r>
            <a:r>
              <a:rPr sz="2399" dirty="0" err="1">
                <a:latin typeface="Arial Narrow" panose="020B0606020202030204" pitchFamily="34" charset="0"/>
              </a:rPr>
              <a:t>desejada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-5" dirty="0">
                <a:latin typeface="Arial Narrow" panose="020B0606020202030204" pitchFamily="34" charset="0"/>
              </a:rPr>
              <a:t>e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55" dirty="0">
                <a:latin typeface="Arial Narrow" panose="020B0606020202030204" pitchFamily="34" charset="0"/>
              </a:rPr>
              <a:t>com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110" dirty="0" err="1">
                <a:latin typeface="Arial Narrow" panose="020B0606020202030204" pitchFamily="34" charset="0"/>
              </a:rPr>
              <a:t>qualidade</a:t>
            </a:r>
            <a:r>
              <a:rPr lang="pt-BR" sz="2399" spc="110" dirty="0">
                <a:latin typeface="Arial Narrow" panose="020B0606020202030204" pitchFamily="34" charset="0"/>
              </a:rPr>
              <a:t>;</a:t>
            </a:r>
            <a:endParaRPr sz="2399" spc="110" dirty="0">
              <a:latin typeface="Arial Narrow" panose="020B0606020202030204" pitchFamily="34" charset="0"/>
            </a:endParaRPr>
          </a:p>
        </p:txBody>
      </p:sp>
      <p:sp>
        <p:nvSpPr>
          <p:cNvPr id="36" name="object 6"/>
          <p:cNvSpPr txBox="1"/>
          <p:nvPr/>
        </p:nvSpPr>
        <p:spPr>
          <a:xfrm>
            <a:off x="12045890" y="4797287"/>
            <a:ext cx="5969478" cy="38971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indent="59025">
              <a:spcBef>
                <a:spcPts val="2399"/>
              </a:spcBef>
              <a:defRPr sz="3800" spc="360">
                <a:solidFill>
                  <a:srgbClr val="C5AD74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pPr>
            <a:r>
              <a:rPr lang="pt-BR" sz="3798" dirty="0">
                <a:latin typeface="Arial Narrow" panose="020B0606020202030204" pitchFamily="34" charset="0"/>
              </a:rPr>
              <a:t>VALORES</a:t>
            </a:r>
            <a:r>
              <a:rPr lang="pt-BR" sz="3798" spc="-260" dirty="0">
                <a:latin typeface="Arial Narrow" panose="020B0606020202030204" pitchFamily="34" charset="0"/>
              </a:rPr>
              <a:t> </a:t>
            </a:r>
          </a:p>
          <a:p>
            <a:pPr marL="342900" marR="397946" indent="-342900">
              <a:spcBef>
                <a:spcPts val="999"/>
              </a:spcBef>
              <a:buFont typeface="Arial" panose="020B0604020202020204" pitchFamily="34" charset="0"/>
              <a:buChar char="•"/>
              <a:defRPr sz="2400" spc="9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Qualidade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-5" dirty="0">
                <a:latin typeface="Arial Narrow" panose="020B0606020202030204" pitchFamily="34" charset="0"/>
              </a:rPr>
              <a:t>e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80" dirty="0" err="1">
                <a:latin typeface="Arial Narrow" panose="020B0606020202030204" pitchFamily="34" charset="0"/>
              </a:rPr>
              <a:t>excelência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50" dirty="0">
                <a:latin typeface="Arial Narrow" panose="020B0606020202030204" pitchFamily="34" charset="0"/>
              </a:rPr>
              <a:t>do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80" dirty="0" err="1">
                <a:latin typeface="Arial Narrow" panose="020B0606020202030204" pitchFamily="34" charset="0"/>
              </a:rPr>
              <a:t>produto</a:t>
            </a:r>
            <a:r>
              <a:rPr lang="pt-BR" sz="2399" spc="80" dirty="0">
                <a:latin typeface="Arial Narrow" panose="020B0606020202030204" pitchFamily="34" charset="0"/>
              </a:rPr>
              <a:t>;</a:t>
            </a:r>
          </a:p>
          <a:p>
            <a:pPr marL="342900" marR="397946" indent="-342900">
              <a:spcBef>
                <a:spcPts val="999"/>
              </a:spcBef>
              <a:buFont typeface="Arial" panose="020B0604020202020204" pitchFamily="34" charset="0"/>
              <a:buChar char="•"/>
              <a:defRPr sz="2400" spc="9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spc="-585" dirty="0">
                <a:latin typeface="Arial Narrow" panose="020B0606020202030204" pitchFamily="34" charset="0"/>
              </a:rPr>
              <a:t> </a:t>
            </a:r>
            <a:r>
              <a:rPr sz="2399" spc="110" dirty="0" err="1">
                <a:latin typeface="Arial Narrow" panose="020B0606020202030204" pitchFamily="34" charset="0"/>
              </a:rPr>
              <a:t>Pioneirismo</a:t>
            </a:r>
            <a:r>
              <a:rPr sz="2399" spc="110" dirty="0">
                <a:latin typeface="Arial Narrow" panose="020B0606020202030204" pitchFamily="34" charset="0"/>
              </a:rPr>
              <a:t>;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 sz="2400" spc="104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Exclusividade</a:t>
            </a:r>
            <a:r>
              <a:rPr sz="2399" dirty="0">
                <a:latin typeface="Arial Narrow" panose="020B0606020202030204" pitchFamily="34" charset="0"/>
              </a:rPr>
              <a:t>;</a:t>
            </a:r>
          </a:p>
          <a:p>
            <a:pPr marL="342900" marR="5077" indent="-342900">
              <a:buFont typeface="Arial" panose="020B0604020202020204" pitchFamily="34" charset="0"/>
              <a:buChar char="•"/>
              <a:defRPr sz="2400" spc="8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Orgulho</a:t>
            </a:r>
            <a:r>
              <a:rPr sz="2399" dirty="0">
                <a:latin typeface="Arial Narrow" panose="020B0606020202030204" pitchFamily="34" charset="0"/>
              </a:rPr>
              <a:t>, </a:t>
            </a:r>
            <a:r>
              <a:rPr sz="2399" spc="95" dirty="0" err="1">
                <a:latin typeface="Arial Narrow" panose="020B0606020202030204" pitchFamily="34" charset="0"/>
              </a:rPr>
              <a:t>Comprometimento</a:t>
            </a:r>
            <a:r>
              <a:rPr sz="2399" spc="95" dirty="0">
                <a:latin typeface="Arial Narrow" panose="020B0606020202030204" pitchFamily="34" charset="0"/>
              </a:rPr>
              <a:t> </a:t>
            </a:r>
            <a:r>
              <a:rPr sz="2399" spc="-5" dirty="0">
                <a:latin typeface="Arial Narrow" panose="020B0606020202030204" pitchFamily="34" charset="0"/>
              </a:rPr>
              <a:t>e</a:t>
            </a:r>
            <a:r>
              <a:rPr sz="2399" dirty="0">
                <a:latin typeface="Arial Narrow" panose="020B0606020202030204" pitchFamily="34" charset="0"/>
              </a:rPr>
              <a:t> </a:t>
            </a:r>
            <a:r>
              <a:rPr sz="2399" spc="100" dirty="0" err="1">
                <a:latin typeface="Arial Narrow" panose="020B0606020202030204" pitchFamily="34" charset="0"/>
              </a:rPr>
              <a:t>Paixão</a:t>
            </a:r>
            <a:r>
              <a:rPr sz="2399" spc="100" dirty="0">
                <a:latin typeface="Arial Narrow" panose="020B0606020202030204" pitchFamily="34" charset="0"/>
              </a:rPr>
              <a:t> </a:t>
            </a:r>
            <a:r>
              <a:rPr sz="2399" spc="-585" dirty="0">
                <a:latin typeface="Arial Narrow" panose="020B0606020202030204" pitchFamily="34" charset="0"/>
              </a:rPr>
              <a:t> </a:t>
            </a:r>
            <a:r>
              <a:rPr sz="2399" spc="75" dirty="0" err="1">
                <a:latin typeface="Arial Narrow" panose="020B0606020202030204" pitchFamily="34" charset="0"/>
              </a:rPr>
              <a:t>pelo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70" dirty="0">
                <a:latin typeface="Arial Narrow" panose="020B0606020202030204" pitchFamily="34" charset="0"/>
              </a:rPr>
              <a:t>que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104" dirty="0" err="1">
                <a:latin typeface="Arial Narrow" panose="020B0606020202030204" pitchFamily="34" charset="0"/>
              </a:rPr>
              <a:t>fazemos</a:t>
            </a:r>
            <a:r>
              <a:rPr lang="pt-BR" sz="2399" spc="104" dirty="0">
                <a:latin typeface="Arial Narrow" panose="020B0606020202030204" pitchFamily="34" charset="0"/>
              </a:rPr>
              <a:t>;</a:t>
            </a:r>
            <a:endParaRPr sz="2399" spc="104" dirty="0">
              <a:latin typeface="Arial Narrow" panose="020B0606020202030204" pitchFamily="34" charset="0"/>
            </a:endParaRPr>
          </a:p>
          <a:p>
            <a:pPr marL="342900" marR="129474" indent="-342900">
              <a:buFont typeface="Arial" panose="020B0604020202020204" pitchFamily="34" charset="0"/>
              <a:buChar char="•"/>
              <a:defRPr sz="2400" spc="85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Respeito</a:t>
            </a:r>
            <a:r>
              <a:rPr sz="2399" dirty="0">
                <a:latin typeface="Arial Narrow" panose="020B0606020202030204" pitchFamily="34" charset="0"/>
              </a:rPr>
              <a:t> </a:t>
            </a:r>
            <a:r>
              <a:rPr sz="2399" spc="-5" dirty="0">
                <a:latin typeface="Arial Narrow" panose="020B0606020202030204" pitchFamily="34" charset="0"/>
              </a:rPr>
              <a:t>a</a:t>
            </a:r>
            <a:r>
              <a:rPr sz="2399" dirty="0">
                <a:latin typeface="Arial Narrow" panose="020B0606020202030204" pitchFamily="34" charset="0"/>
              </a:rPr>
              <a:t> </a:t>
            </a:r>
            <a:r>
              <a:rPr sz="2399" dirty="0" err="1">
                <a:latin typeface="Arial Narrow" panose="020B0606020202030204" pitchFamily="34" charset="0"/>
              </a:rPr>
              <a:t>empresa</a:t>
            </a:r>
            <a:r>
              <a:rPr sz="2399" dirty="0">
                <a:latin typeface="Arial Narrow" panose="020B0606020202030204" pitchFamily="34" charset="0"/>
              </a:rPr>
              <a:t>, </a:t>
            </a:r>
            <a:r>
              <a:rPr sz="2399" spc="100" dirty="0" err="1">
                <a:latin typeface="Arial Narrow" panose="020B0606020202030204" pitchFamily="34" charset="0"/>
              </a:rPr>
              <a:t>colaboradores</a:t>
            </a:r>
            <a:r>
              <a:rPr sz="2399" spc="100" dirty="0">
                <a:latin typeface="Arial Narrow" panose="020B0606020202030204" pitchFamily="34" charset="0"/>
              </a:rPr>
              <a:t>, </a:t>
            </a:r>
            <a:r>
              <a:rPr sz="2399" spc="-585" dirty="0">
                <a:latin typeface="Arial Narrow" panose="020B0606020202030204" pitchFamily="34" charset="0"/>
              </a:rPr>
              <a:t> </a:t>
            </a:r>
            <a:r>
              <a:rPr sz="2399" dirty="0" err="1">
                <a:latin typeface="Arial Narrow" panose="020B0606020202030204" pitchFamily="34" charset="0"/>
              </a:rPr>
              <a:t>fornecedores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-5" dirty="0">
                <a:latin typeface="Arial Narrow" panose="020B0606020202030204" pitchFamily="34" charset="0"/>
              </a:rPr>
              <a:t>e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100" dirty="0" err="1">
                <a:latin typeface="Arial Narrow" panose="020B0606020202030204" pitchFamily="34" charset="0"/>
              </a:rPr>
              <a:t>consumidores</a:t>
            </a:r>
            <a:r>
              <a:rPr sz="2399" spc="100" dirty="0">
                <a:latin typeface="Arial Narrow" panose="020B0606020202030204" pitchFamily="34" charset="0"/>
              </a:rPr>
              <a:t>;</a:t>
            </a:r>
          </a:p>
          <a:p>
            <a:pPr marL="342900" indent="-342900">
              <a:spcBef>
                <a:spcPts val="400"/>
              </a:spcBef>
              <a:buFont typeface="Arial" panose="020B0604020202020204" pitchFamily="34" charset="0"/>
              <a:buChar char="•"/>
              <a:defRPr sz="2400" spc="90">
                <a:solidFill>
                  <a:srgbClr val="A18C60"/>
                </a:solidFill>
                <a:latin typeface="DIN Pro"/>
                <a:ea typeface="DIN Pro"/>
                <a:cs typeface="DIN Pro"/>
                <a:sym typeface="DIN Pro"/>
              </a:defRPr>
            </a:pPr>
            <a:r>
              <a:rPr sz="2399" dirty="0" err="1">
                <a:latin typeface="Arial Narrow" panose="020B0606020202030204" pitchFamily="34" charset="0"/>
              </a:rPr>
              <a:t>Evolução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70" dirty="0" err="1">
                <a:latin typeface="Arial Narrow" panose="020B0606020202030204" pitchFamily="34" charset="0"/>
              </a:rPr>
              <a:t>nos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95" dirty="0" err="1">
                <a:latin typeface="Arial Narrow" panose="020B0606020202030204" pitchFamily="34" charset="0"/>
              </a:rPr>
              <a:t>princípios</a:t>
            </a:r>
            <a:r>
              <a:rPr sz="2399" spc="234" dirty="0">
                <a:latin typeface="Arial Narrow" panose="020B0606020202030204" pitchFamily="34" charset="0"/>
              </a:rPr>
              <a:t> </a:t>
            </a:r>
            <a:r>
              <a:rPr sz="2399" spc="50" dirty="0">
                <a:latin typeface="Arial Narrow" panose="020B0606020202030204" pitchFamily="34" charset="0"/>
              </a:rPr>
              <a:t>de</a:t>
            </a:r>
            <a:r>
              <a:rPr sz="2399" spc="229" dirty="0">
                <a:latin typeface="Arial Narrow" panose="020B0606020202030204" pitchFamily="34" charset="0"/>
              </a:rPr>
              <a:t> </a:t>
            </a:r>
            <a:r>
              <a:rPr sz="2399" spc="104" dirty="0">
                <a:latin typeface="Arial Narrow" panose="020B0606020202030204" pitchFamily="34" charset="0"/>
              </a:rPr>
              <a:t>ESG</a:t>
            </a:r>
            <a:r>
              <a:rPr lang="pt-BR" sz="2399" spc="104" dirty="0">
                <a:latin typeface="Arial Narrow" panose="020B0606020202030204" pitchFamily="34" charset="0"/>
              </a:rPr>
              <a:t>;</a:t>
            </a:r>
            <a:endParaRPr sz="2399" spc="104" dirty="0">
              <a:latin typeface="Arial Narrow" panose="020B0606020202030204" pitchFamily="34" charset="0"/>
            </a:endParaRPr>
          </a:p>
        </p:txBody>
      </p:sp>
      <p:sp>
        <p:nvSpPr>
          <p:cNvPr id="44" name="Texto"/>
          <p:cNvSpPr txBox="1"/>
          <p:nvPr/>
        </p:nvSpPr>
        <p:spPr>
          <a:xfrm>
            <a:off x="9874332" y="5634333"/>
            <a:ext cx="92352" cy="369029"/>
          </a:xfrm>
          <a:prstGeom prst="rect">
            <a:avLst/>
          </a:prstGeom>
          <a:ln w="12700">
            <a:miter lim="400000"/>
          </a:ln>
        </p:spPr>
        <p:txBody>
          <a:bodyPr wrap="none" lIns="45697" rIns="45697">
            <a:spAutoFit/>
          </a:bodyPr>
          <a:lstStyle/>
          <a:p>
            <a:endParaRPr sz="1799"/>
          </a:p>
        </p:txBody>
      </p:sp>
      <p:sp>
        <p:nvSpPr>
          <p:cNvPr id="45" name="MISSÃO"/>
          <p:cNvSpPr txBox="1"/>
          <p:nvPr/>
        </p:nvSpPr>
        <p:spPr>
          <a:xfrm>
            <a:off x="9120574" y="1371851"/>
            <a:ext cx="1981333" cy="676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697" rIns="45697">
            <a:spAutoFit/>
          </a:bodyPr>
          <a:lstStyle>
            <a:lvl1pPr indent="59055">
              <a:spcBef>
                <a:spcPts val="2400"/>
              </a:spcBef>
              <a:defRPr sz="3800" spc="360">
                <a:solidFill>
                  <a:srgbClr val="C5AD74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r>
              <a:rPr sz="3798" dirty="0">
                <a:latin typeface="Arial Narrow" panose="020B0606020202030204" pitchFamily="34" charset="0"/>
              </a:rPr>
              <a:t>MISSÃO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A18FBD-E029-49C8-81E2-B1CC90E52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487" y="5187036"/>
            <a:ext cx="11277600" cy="35360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  <a:sym typeface="DIN Pro"/>
              </a:rPr>
              <a:t>É o encerramento de um contrato de trabalho e pode afetar diretamente às expectativas da empresa em relação ao empregado ou vice-versa.</a:t>
            </a:r>
          </a:p>
        </p:txBody>
      </p:sp>
      <p:sp>
        <p:nvSpPr>
          <p:cNvPr id="8" name="object 9">
            <a:extLst>
              <a:ext uri="{FF2B5EF4-FFF2-40B4-BE49-F238E27FC236}">
                <a16:creationId xmlns:a16="http://schemas.microsoft.com/office/drawing/2014/main" id="{08058A6D-1F1F-4BEB-894D-0C816C3BED47}"/>
              </a:ext>
            </a:extLst>
          </p:cNvPr>
          <p:cNvSpPr/>
          <p:nvPr/>
        </p:nvSpPr>
        <p:spPr>
          <a:xfrm flipV="1">
            <a:off x="4003310" y="2254130"/>
            <a:ext cx="11966034" cy="27656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" name="TÍTULO">
            <a:extLst>
              <a:ext uri="{FF2B5EF4-FFF2-40B4-BE49-F238E27FC236}">
                <a16:creationId xmlns:a16="http://schemas.microsoft.com/office/drawing/2014/main" id="{8565869D-94F2-4226-A5F8-58E882288A7C}"/>
              </a:ext>
            </a:extLst>
          </p:cNvPr>
          <p:cNvSpPr txBox="1"/>
          <p:nvPr/>
        </p:nvSpPr>
        <p:spPr>
          <a:xfrm>
            <a:off x="1" y="1210881"/>
            <a:ext cx="20094574" cy="944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dirty="0">
                <a:latin typeface="Arial Narrow" panose="020B0606020202030204" pitchFamily="34" charset="0"/>
              </a:rPr>
              <a:t>O QUE É UM DESLIGAMENTO? </a:t>
            </a:r>
          </a:p>
        </p:txBody>
      </p:sp>
      <p:pic>
        <p:nvPicPr>
          <p:cNvPr id="11" name="Imagem" descr="Imagem">
            <a:extLst>
              <a:ext uri="{FF2B5EF4-FFF2-40B4-BE49-F238E27FC236}">
                <a16:creationId xmlns:a16="http://schemas.microsoft.com/office/drawing/2014/main" id="{05E668AD-0AF0-408E-9B6A-75074810F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94017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B31B4ABF-F5BD-4BC1-ABBD-4BCAECBB4911}"/>
              </a:ext>
            </a:extLst>
          </p:cNvPr>
          <p:cNvSpPr/>
          <p:nvPr/>
        </p:nvSpPr>
        <p:spPr>
          <a:xfrm>
            <a:off x="1238794" y="2250763"/>
            <a:ext cx="17669692" cy="36696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TÍTULO">
            <a:extLst>
              <a:ext uri="{FF2B5EF4-FFF2-40B4-BE49-F238E27FC236}">
                <a16:creationId xmlns:a16="http://schemas.microsoft.com/office/drawing/2014/main" id="{3FAFC287-E167-48BF-BF9E-F4D882739E33}"/>
              </a:ext>
            </a:extLst>
          </p:cNvPr>
          <p:cNvSpPr txBox="1"/>
          <p:nvPr/>
        </p:nvSpPr>
        <p:spPr>
          <a:xfrm>
            <a:off x="1" y="1210881"/>
            <a:ext cx="20094574" cy="944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z="5100" spc="1020" dirty="0">
                <a:solidFill>
                  <a:srgbClr val="B09F72"/>
                </a:solidFill>
                <a:latin typeface="Arial Narrow" panose="020B0606020202030204" pitchFamily="34" charset="0"/>
                <a:sym typeface="DIN Pro Condensed Medium"/>
              </a:rPr>
              <a:t> QUAL É A IMPORTÂNCIA DO DESLIGAMENTO?</a:t>
            </a:r>
            <a:endParaRPr lang="pt-BR" dirty="0">
              <a:latin typeface="Arial Narrow" panose="020B0606020202030204" pitchFamily="34" charset="0"/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20FC397F-B005-4229-8564-EAF76F758BBB}"/>
              </a:ext>
            </a:extLst>
          </p:cNvPr>
          <p:cNvSpPr txBox="1">
            <a:spLocks/>
          </p:cNvSpPr>
          <p:nvPr/>
        </p:nvSpPr>
        <p:spPr>
          <a:xfrm>
            <a:off x="1661160" y="5031110"/>
            <a:ext cx="16824959" cy="35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76756" indent="-376756" algn="l" defTabSz="1507023" rtl="0" eaLnBrk="1" latinLnBrk="0" hangingPunct="1">
              <a:lnSpc>
                <a:spcPct val="90000"/>
              </a:lnSpc>
              <a:spcBef>
                <a:spcPts val="1648"/>
              </a:spcBef>
              <a:buFont typeface="Arial" panose="020B0604020202020204" pitchFamily="34" charset="0"/>
              <a:buChar char="•"/>
              <a:defRPr sz="4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267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3778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7290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0801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4312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97824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1335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4846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pt-BR" sz="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</p:txBody>
      </p:sp>
      <p:pic>
        <p:nvPicPr>
          <p:cNvPr id="10" name="Imagem" descr="Imagem">
            <a:extLst>
              <a:ext uri="{FF2B5EF4-FFF2-40B4-BE49-F238E27FC236}">
                <a16:creationId xmlns:a16="http://schemas.microsoft.com/office/drawing/2014/main" id="{6F14E37D-7D81-47B8-8AF8-AFE3F885B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0CB285D8-64A2-41D2-A4C9-7E040FAB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160" y="5187036"/>
            <a:ext cx="16772255" cy="35360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O processo de desligamento é muito importante para a empresa, por ser o fim de um ciclo. Ele deve ser realizado de forma ética e responsável para preservar o funcionário e a empresa. É importante ser discreto e ter cuidados com o ambiente e com as respostas emocionais que podem surgir.</a:t>
            </a:r>
          </a:p>
        </p:txBody>
      </p:sp>
    </p:spTree>
    <p:extLst>
      <p:ext uri="{BB962C8B-B14F-4D97-AF65-F5344CB8AC3E}">
        <p14:creationId xmlns:p14="http://schemas.microsoft.com/office/powerpoint/2010/main" val="100865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">
            <a:extLst>
              <a:ext uri="{FF2B5EF4-FFF2-40B4-BE49-F238E27FC236}">
                <a16:creationId xmlns:a16="http://schemas.microsoft.com/office/drawing/2014/main" id="{A4340071-8D22-4A15-B8B9-D693A9865E8D}"/>
              </a:ext>
            </a:extLst>
          </p:cNvPr>
          <p:cNvSpPr/>
          <p:nvPr/>
        </p:nvSpPr>
        <p:spPr>
          <a:xfrm>
            <a:off x="1798321" y="2250763"/>
            <a:ext cx="16550638" cy="36696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TÍTULO">
            <a:extLst>
              <a:ext uri="{FF2B5EF4-FFF2-40B4-BE49-F238E27FC236}">
                <a16:creationId xmlns:a16="http://schemas.microsoft.com/office/drawing/2014/main" id="{263516CA-7D96-41CD-BEE9-06A54A78D676}"/>
              </a:ext>
            </a:extLst>
          </p:cNvPr>
          <p:cNvSpPr txBox="1"/>
          <p:nvPr/>
        </p:nvSpPr>
        <p:spPr>
          <a:xfrm>
            <a:off x="1" y="1210881"/>
            <a:ext cx="20094574" cy="944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z="5100" spc="1020" dirty="0">
                <a:solidFill>
                  <a:srgbClr val="B09F72"/>
                </a:solidFill>
                <a:latin typeface="Arial Narrow" panose="020B0606020202030204" pitchFamily="34" charset="0"/>
                <a:sym typeface="DIN Pro Condensed Medium"/>
              </a:rPr>
              <a:t>COMO FAZER UMA DEMISSÃO ADEQUADA? </a:t>
            </a: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11" name="Imagem" descr="Imagem">
            <a:extLst>
              <a:ext uri="{FF2B5EF4-FFF2-40B4-BE49-F238E27FC236}">
                <a16:creationId xmlns:a16="http://schemas.microsoft.com/office/drawing/2014/main" id="{4FE38602-2AF2-4BC4-9CDB-2CE71C9C7D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48873E74-980B-4E02-8567-0ED19B927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1160" y="5187036"/>
            <a:ext cx="16772255" cy="35360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A demissão adequada nada mais é do que um desligamento justificado, comunicado e explicado de forma bastante cuidadosa. Além disso, leva-se em consideração o respeito pelo colaborador e por toda sua trajetória dentro da empresa.</a:t>
            </a:r>
          </a:p>
        </p:txBody>
      </p:sp>
    </p:spTree>
    <p:extLst>
      <p:ext uri="{BB962C8B-B14F-4D97-AF65-F5344CB8AC3E}">
        <p14:creationId xmlns:p14="http://schemas.microsoft.com/office/powerpoint/2010/main" val="3064778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9">
            <a:extLst>
              <a:ext uri="{FF2B5EF4-FFF2-40B4-BE49-F238E27FC236}">
                <a16:creationId xmlns:a16="http://schemas.microsoft.com/office/drawing/2014/main" id="{49E3E001-E97A-464E-AA2B-73D2AF23456D}"/>
              </a:ext>
            </a:extLst>
          </p:cNvPr>
          <p:cNvSpPr/>
          <p:nvPr/>
        </p:nvSpPr>
        <p:spPr>
          <a:xfrm>
            <a:off x="4431355" y="2256116"/>
            <a:ext cx="11342046" cy="25670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" name="TÍTULO">
            <a:extLst>
              <a:ext uri="{FF2B5EF4-FFF2-40B4-BE49-F238E27FC236}">
                <a16:creationId xmlns:a16="http://schemas.microsoft.com/office/drawing/2014/main" id="{53E50335-CEAD-463C-82A7-3A3C84C51EC3}"/>
              </a:ext>
            </a:extLst>
          </p:cNvPr>
          <p:cNvSpPr txBox="1"/>
          <p:nvPr/>
        </p:nvSpPr>
        <p:spPr>
          <a:xfrm>
            <a:off x="1" y="1210881"/>
            <a:ext cx="20094574" cy="944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dirty="0">
                <a:latin typeface="Arial Narrow" panose="020B0606020202030204" pitchFamily="34" charset="0"/>
              </a:rPr>
              <a:t>ETAPAS DE UMA DEMISSÃO</a:t>
            </a: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E32B830C-6A16-4BBC-ABE4-3ECD90A1B82F}"/>
              </a:ext>
            </a:extLst>
          </p:cNvPr>
          <p:cNvSpPr txBox="1">
            <a:spLocks/>
          </p:cNvSpPr>
          <p:nvPr/>
        </p:nvSpPr>
        <p:spPr>
          <a:xfrm>
            <a:off x="5417783" y="3451505"/>
            <a:ext cx="9369189" cy="51125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76756" indent="-376756" algn="l" defTabSz="1507023" rtl="0" eaLnBrk="1" latinLnBrk="0" hangingPunct="1">
              <a:lnSpc>
                <a:spcPct val="90000"/>
              </a:lnSpc>
              <a:spcBef>
                <a:spcPts val="1648"/>
              </a:spcBef>
              <a:buFont typeface="Arial" panose="020B0604020202020204" pitchFamily="34" charset="0"/>
              <a:buChar char="•"/>
              <a:defRPr sz="4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30267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9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83778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32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637290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390801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144312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97824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51335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04846" indent="-376756" algn="l" defTabSz="1507023" rtl="0" eaLnBrk="1" latinLnBrk="0" hangingPunct="1">
              <a:lnSpc>
                <a:spcPct val="90000"/>
              </a:lnSpc>
              <a:spcBef>
                <a:spcPts val="824"/>
              </a:spcBef>
              <a:buFont typeface="Arial" panose="020B0604020202020204" pitchFamily="34" charset="0"/>
              <a:buChar char="•"/>
              <a:defRPr sz="29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Ter certeza da decisão que está tomando;</a:t>
            </a:r>
          </a:p>
          <a:p>
            <a:pPr marL="0" indent="0">
              <a:buNone/>
            </a:pPr>
            <a:endParaRPr lang="pt-BR" sz="1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Prepare a reunião onde será anunciado o desligamento;</a:t>
            </a:r>
          </a:p>
          <a:p>
            <a:pPr marL="0" indent="0">
              <a:buNone/>
            </a:pPr>
            <a:endParaRPr lang="pt-BR" sz="1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O anúncio da demissão deve ser feito pessoalmente;</a:t>
            </a:r>
          </a:p>
          <a:p>
            <a:pPr marL="0" indent="0">
              <a:buNone/>
            </a:pPr>
            <a:endParaRPr lang="pt-BR" sz="1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Trate o seu profissional como você gostaria de ser tratado;</a:t>
            </a:r>
          </a:p>
          <a:p>
            <a:pPr marL="0" indent="0">
              <a:buNone/>
            </a:pPr>
            <a:endParaRPr lang="pt-BR" sz="1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Reconheça o colaborador;</a:t>
            </a:r>
          </a:p>
          <a:p>
            <a:pPr marL="0" indent="0">
              <a:buNone/>
            </a:pPr>
            <a:endParaRPr lang="pt-BR" sz="128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pt-BR" sz="128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Ofereça ajuda.</a:t>
            </a:r>
          </a:p>
          <a:p>
            <a:pPr marL="0" indent="0" algn="ctr">
              <a:buNone/>
            </a:pPr>
            <a:endParaRPr lang="pt-BR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</p:txBody>
      </p:sp>
      <p:pic>
        <p:nvPicPr>
          <p:cNvPr id="10" name="Imagem" descr="Imagem">
            <a:extLst>
              <a:ext uri="{FF2B5EF4-FFF2-40B4-BE49-F238E27FC236}">
                <a16:creationId xmlns:a16="http://schemas.microsoft.com/office/drawing/2014/main" id="{19249364-A996-40EA-8809-08C3EC5783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3290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9">
            <a:extLst>
              <a:ext uri="{FF2B5EF4-FFF2-40B4-BE49-F238E27FC236}">
                <a16:creationId xmlns:a16="http://schemas.microsoft.com/office/drawing/2014/main" id="{9A4B7973-F9AC-42C2-8398-0588DB1A98CA}"/>
              </a:ext>
            </a:extLst>
          </p:cNvPr>
          <p:cNvSpPr/>
          <p:nvPr/>
        </p:nvSpPr>
        <p:spPr>
          <a:xfrm>
            <a:off x="2474749" y="3012698"/>
            <a:ext cx="15145076" cy="31002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7" name="TÍTULO">
            <a:extLst>
              <a:ext uri="{FF2B5EF4-FFF2-40B4-BE49-F238E27FC236}">
                <a16:creationId xmlns:a16="http://schemas.microsoft.com/office/drawing/2014/main" id="{32EB4BC2-D237-431A-BA2A-DB669B8D5263}"/>
              </a:ext>
            </a:extLst>
          </p:cNvPr>
          <p:cNvSpPr txBox="1"/>
          <p:nvPr/>
        </p:nvSpPr>
        <p:spPr>
          <a:xfrm>
            <a:off x="2474750" y="970626"/>
            <a:ext cx="15145074" cy="1886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pc="1020" dirty="0">
                <a:solidFill>
                  <a:srgbClr val="B09F72"/>
                </a:solidFill>
                <a:latin typeface="Arial Narrow" panose="020B0606020202030204" pitchFamily="34" charset="0"/>
              </a:rPr>
              <a:t>QUAL </a:t>
            </a:r>
            <a:r>
              <a:rPr lang="pt-BR" dirty="0">
                <a:latin typeface="Arial Narrow" panose="020B0606020202030204" pitchFamily="34" charset="0"/>
              </a:rPr>
              <a:t>A IMPORTÂNCIA DE REALIZAR UMA DEMISSÃO BEM FEITA? </a:t>
            </a:r>
          </a:p>
        </p:txBody>
      </p:sp>
      <p:pic>
        <p:nvPicPr>
          <p:cNvPr id="9" name="Imagem" descr="Imagem">
            <a:extLst>
              <a:ext uri="{FF2B5EF4-FFF2-40B4-BE49-F238E27FC236}">
                <a16:creationId xmlns:a16="http://schemas.microsoft.com/office/drawing/2014/main" id="{17816428-341B-4BAB-A5DD-863369CB14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193006F-1474-414A-BF60-1B8D33DB5764}"/>
              </a:ext>
            </a:extLst>
          </p:cNvPr>
          <p:cNvSpPr txBox="1"/>
          <p:nvPr/>
        </p:nvSpPr>
        <p:spPr>
          <a:xfrm>
            <a:off x="4332077" y="4446706"/>
            <a:ext cx="1284557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Melhorias no clima organizacional;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Elevação da confiança dos colaboradores na empresa;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Fortalecimento do </a:t>
            </a:r>
            <a:r>
              <a:rPr lang="pt-BR" sz="3200" spc="140" dirty="0" err="1">
                <a:solidFill>
                  <a:srgbClr val="535353"/>
                </a:solidFill>
                <a:latin typeface="Arial Narrow" panose="020B0606020202030204" pitchFamily="34" charset="0"/>
              </a:rPr>
              <a:t>employer</a:t>
            </a: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 branding;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Os valores e a responsabilidade social da organização ficam mais           fortes;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Redução dos riscos de processos trabalhistas.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2411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9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9">
            <a:extLst>
              <a:ext uri="{FF2B5EF4-FFF2-40B4-BE49-F238E27FC236}">
                <a16:creationId xmlns:a16="http://schemas.microsoft.com/office/drawing/2014/main" id="{9A792B63-2A13-48B0-9989-0125D37F1113}"/>
              </a:ext>
            </a:extLst>
          </p:cNvPr>
          <p:cNvSpPr/>
          <p:nvPr/>
        </p:nvSpPr>
        <p:spPr>
          <a:xfrm>
            <a:off x="2499360" y="2250763"/>
            <a:ext cx="15087600" cy="38402"/>
          </a:xfrm>
          <a:prstGeom prst="line">
            <a:avLst/>
          </a:prstGeom>
          <a:ln w="10470">
            <a:solidFill>
              <a:srgbClr val="A18C6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" name="TÍTULO">
            <a:extLst>
              <a:ext uri="{FF2B5EF4-FFF2-40B4-BE49-F238E27FC236}">
                <a16:creationId xmlns:a16="http://schemas.microsoft.com/office/drawing/2014/main" id="{B838EBAA-401B-4F3B-B2E0-6167BC9C7E76}"/>
              </a:ext>
            </a:extLst>
          </p:cNvPr>
          <p:cNvSpPr txBox="1"/>
          <p:nvPr/>
        </p:nvSpPr>
        <p:spPr>
          <a:xfrm>
            <a:off x="1" y="1210881"/>
            <a:ext cx="20094574" cy="944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defTabSz="457200">
              <a:lnSpc>
                <a:spcPct val="120000"/>
              </a:lnSpc>
              <a:defRPr sz="5100" spc="1020">
                <a:solidFill>
                  <a:srgbClr val="B09F72"/>
                </a:solidFill>
                <a:latin typeface="DIN Pro Condensed Medium"/>
                <a:ea typeface="DIN Pro Condensed Medium"/>
                <a:cs typeface="DIN Pro Condensed Medium"/>
                <a:sym typeface="DIN Pro Condensed Medium"/>
              </a:defRPr>
            </a:lvl1pPr>
          </a:lstStyle>
          <a:p>
            <a:pPr algn="ctr"/>
            <a:r>
              <a:rPr lang="pt-BR" spc="1020" dirty="0">
                <a:solidFill>
                  <a:srgbClr val="B09F72"/>
                </a:solidFill>
                <a:latin typeface="Arial Narrow" panose="020B0606020202030204" pitchFamily="34" charset="0"/>
              </a:rPr>
              <a:t>O QUE FAZER EM UM DESLIGAMENTO</a:t>
            </a:r>
            <a:endParaRPr lang="pt-BR" dirty="0">
              <a:latin typeface="Arial Narrow" panose="020B0606020202030204" pitchFamily="34" charset="0"/>
            </a:endParaRPr>
          </a:p>
        </p:txBody>
      </p:sp>
      <p:pic>
        <p:nvPicPr>
          <p:cNvPr id="10" name="Imagem" descr="Imagem">
            <a:extLst>
              <a:ext uri="{FF2B5EF4-FFF2-40B4-BE49-F238E27FC236}">
                <a16:creationId xmlns:a16="http://schemas.microsoft.com/office/drawing/2014/main" id="{4D2783E3-983A-4001-B085-2AEB9A077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97" y="10579067"/>
            <a:ext cx="1150881" cy="50016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1739FCD-567F-41BE-8EA4-DD705747FC04}"/>
              </a:ext>
            </a:extLst>
          </p:cNvPr>
          <p:cNvSpPr txBox="1"/>
          <p:nvPr/>
        </p:nvSpPr>
        <p:spPr>
          <a:xfrm>
            <a:off x="6748706" y="4562300"/>
            <a:ext cx="65889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Escolha o ambiente e a hora ideal;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Vá direto ao ponto;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Seja educado, mas objetivo;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Comunique a equipe;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pt-BR" sz="3200" spc="140" dirty="0">
              <a:solidFill>
                <a:srgbClr val="535353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pt-BR" sz="3200" spc="140" dirty="0">
                <a:solidFill>
                  <a:srgbClr val="535353"/>
                </a:solidFill>
                <a:latin typeface="Arial Narrow" panose="020B0606020202030204" pitchFamily="34" charset="0"/>
              </a:rPr>
              <a:t>Reflita sobre as lições aprendidas.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5942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</TotalTime>
  <Words>636</Words>
  <Application>Microsoft Office PowerPoint</Application>
  <PresentationFormat>Personalizar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Treinamento de desligamento</dc:title>
  <dc:creator>Rayza Bastos</dc:creator>
  <cp:lastModifiedBy>Simone Dias</cp:lastModifiedBy>
  <cp:revision>52</cp:revision>
  <dcterms:created xsi:type="dcterms:W3CDTF">2021-06-06T20:12:34Z</dcterms:created>
  <dcterms:modified xsi:type="dcterms:W3CDTF">2021-06-30T19:26:34Z</dcterms:modified>
</cp:coreProperties>
</file>